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Heebo Light" panose="020B0604020202020204" charset="-79"/>
      <p:regular r:id="rId15"/>
    </p:embeddedFont>
    <p:embeddedFont>
      <p:font typeface="Montserrat" panose="020B0604020202020204" charset="-18"/>
      <p:regular r:id="rId16"/>
    </p:embeddedFont>
  </p:embeddedFontLst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25A78"/>
    <a:srgbClr val="0D0A2C"/>
    <a:srgbClr val="CC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1" d="100"/>
          <a:sy n="61" d="100"/>
        </p:scale>
        <p:origin x="61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600432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6553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Hálózati szegmentálás VLAN-okkal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12325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Ez a bemutató bemutatja a VLAN-ok használatát egy komplex hálózati környezet szegmentálásához a biztonság és a teljesítmény javítása érdekében.</a:t>
            </a:r>
            <a:endParaRPr lang="en-US" sz="1750" dirty="0"/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2FFF78AD-A8B2-4BDB-8852-F759EBE3F18D}"/>
              </a:ext>
            </a:extLst>
          </p:cNvPr>
          <p:cNvSpPr txBox="1"/>
          <p:nvPr/>
        </p:nvSpPr>
        <p:spPr>
          <a:xfrm>
            <a:off x="793790" y="5804370"/>
            <a:ext cx="484001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3600" dirty="0">
                <a:solidFill>
                  <a:schemeClr val="bg1"/>
                </a:solidFill>
              </a:rPr>
              <a:t>	</a:t>
            </a:r>
            <a:r>
              <a:rPr lang="hu-HU" sz="3600" dirty="0">
                <a:solidFill>
                  <a:schemeClr val="accent2">
                    <a:lumMod val="75000"/>
                  </a:schemeClr>
                </a:solidFill>
              </a:rPr>
              <a:t>Készítette:</a:t>
            </a:r>
          </a:p>
          <a:p>
            <a:r>
              <a:rPr lang="hu-HU" sz="3600" dirty="0" err="1">
                <a:solidFill>
                  <a:srgbClr val="CC00FF"/>
                </a:solidFill>
              </a:rPr>
              <a:t>Ozsvári</a:t>
            </a:r>
            <a:r>
              <a:rPr lang="hu-HU" sz="3600" dirty="0">
                <a:solidFill>
                  <a:srgbClr val="CC00FF"/>
                </a:solidFill>
              </a:rPr>
              <a:t> Huba</a:t>
            </a:r>
          </a:p>
          <a:p>
            <a:r>
              <a:rPr lang="hu-HU" sz="3600" dirty="0">
                <a:solidFill>
                  <a:schemeClr val="bg1"/>
                </a:solidFill>
              </a:rPr>
              <a:t>		</a:t>
            </a:r>
            <a:r>
              <a:rPr lang="hu-HU" sz="3600" dirty="0">
                <a:solidFill>
                  <a:srgbClr val="00B050"/>
                </a:solidFill>
              </a:rPr>
              <a:t>Vadász Kolos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7492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Célok és Feladatok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52794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 hálózat biztonságának és teljesítményének javítása.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094917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 hálózatot VLAN-okkal szegmentálni, hogy elválasszuk a különböző felhasználói és eszközkategóriákat.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024795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 hálózati forgalmat optimalizálni és az adatlopás kockázatát minimalizálni.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352794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 hálózatot három switch és két router segítségével felépíteni, amelyek külön alhálózatokat kezelnek.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445781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 routerek és a switchek konfigurálása a megfelelő VLAN-beállításokhoz és a forgalomirányításhoz.</a:t>
            </a:r>
            <a:endParaRPr lang="en-US" sz="1750" dirty="0"/>
          </a:p>
        </p:txBody>
      </p:sp>
      <p:sp>
        <p:nvSpPr>
          <p:cNvPr id="8" name="Téglalap 7">
            <a:extLst>
              <a:ext uri="{FF2B5EF4-FFF2-40B4-BE49-F238E27FC236}">
                <a16:creationId xmlns:a16="http://schemas.microsoft.com/office/drawing/2014/main" id="{1639C594-42BD-452B-B65E-E8989C86B37F}"/>
              </a:ext>
            </a:extLst>
          </p:cNvPr>
          <p:cNvSpPr/>
          <p:nvPr/>
        </p:nvSpPr>
        <p:spPr>
          <a:xfrm>
            <a:off x="12754303" y="7457090"/>
            <a:ext cx="1876097" cy="725805"/>
          </a:xfrm>
          <a:prstGeom prst="rect">
            <a:avLst/>
          </a:prstGeom>
          <a:solidFill>
            <a:srgbClr val="0D0A2C"/>
          </a:solidFill>
          <a:ln>
            <a:solidFill>
              <a:srgbClr val="0D0A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9000" y="447080"/>
            <a:ext cx="4065032" cy="508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000"/>
              </a:lnSpc>
              <a:buNone/>
            </a:pPr>
            <a:r>
              <a:rPr lang="en-US" sz="3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Hálózati Topológia</a:t>
            </a:r>
            <a:endParaRPr lang="en-US" sz="32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000" y="1280279"/>
            <a:ext cx="812959" cy="130075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25798" y="1442799"/>
            <a:ext cx="12435602" cy="260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Router 1: A fő alhálózatot kezeli, internetkapcsolattal.</a:t>
            </a:r>
            <a:endParaRPr lang="en-US" sz="12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9000" y="2581037"/>
            <a:ext cx="812959" cy="130075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625798" y="2743557"/>
            <a:ext cx="12435602" cy="260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Switch 1: Router 1-hez csatlakozik, a fő felhasználóknak ad hozzáférést.</a:t>
            </a:r>
            <a:endParaRPr lang="en-US" sz="12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9000" y="3881795"/>
            <a:ext cx="812959" cy="130075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625798" y="4044315"/>
            <a:ext cx="12435602" cy="260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Switch 3: További eszközöket kapcsol össze, a Switch 1-hez csatlakozik.</a:t>
            </a:r>
            <a:endParaRPr lang="en-US" sz="1250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9000" y="5182553"/>
            <a:ext cx="812959" cy="1300758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1625798" y="5345073"/>
            <a:ext cx="12435602" cy="260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Router 2: Elszeparált forgalmat kezeli, vendéghálózatot biztosít.</a:t>
            </a:r>
            <a:endParaRPr lang="en-US" sz="1250" dirty="0"/>
          </a:p>
        </p:txBody>
      </p:sp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9000" y="6483310"/>
            <a:ext cx="812959" cy="1300758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1625798" y="6645831"/>
            <a:ext cx="12435602" cy="260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Switch 2: Router 2-hez csatlakozik, vendéghálózati eszközökhöz biztosít hozzáférést.</a:t>
            </a:r>
            <a:endParaRPr lang="en-US" sz="1250" dirty="0"/>
          </a:p>
        </p:txBody>
      </p:sp>
      <p:sp>
        <p:nvSpPr>
          <p:cNvPr id="13" name="Téglalap 12">
            <a:extLst>
              <a:ext uri="{FF2B5EF4-FFF2-40B4-BE49-F238E27FC236}">
                <a16:creationId xmlns:a16="http://schemas.microsoft.com/office/drawing/2014/main" id="{DB983524-EA97-458A-8FF3-1BFBDC8F3D0C}"/>
              </a:ext>
            </a:extLst>
          </p:cNvPr>
          <p:cNvSpPr/>
          <p:nvPr/>
        </p:nvSpPr>
        <p:spPr>
          <a:xfrm>
            <a:off x="12754303" y="7457090"/>
            <a:ext cx="1876097" cy="725805"/>
          </a:xfrm>
          <a:prstGeom prst="rect">
            <a:avLst/>
          </a:prstGeom>
          <a:solidFill>
            <a:srgbClr val="0D0A2C"/>
          </a:solidFill>
          <a:ln>
            <a:solidFill>
              <a:srgbClr val="0D0A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2349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VLAN Konfiguráció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485906"/>
            <a:ext cx="6408063" cy="1322189"/>
          </a:xfrm>
          <a:prstGeom prst="roundRect">
            <a:avLst>
              <a:gd name="adj" fmla="val 7205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28224" y="27203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VLAN 10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8224" y="3210758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Felhasználók (192.168.10.0/24)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428667" y="2485906"/>
            <a:ext cx="6408063" cy="1322189"/>
          </a:xfrm>
          <a:prstGeom prst="roundRect">
            <a:avLst>
              <a:gd name="adj" fmla="val 7205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663101" y="27203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VLAN 20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63101" y="3210758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Szerverek (192.168.20.0/24)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93790" y="4034909"/>
            <a:ext cx="6408063" cy="1322189"/>
          </a:xfrm>
          <a:prstGeom prst="roundRect">
            <a:avLst>
              <a:gd name="adj" fmla="val 7205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028224" y="42693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VLAN 30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028224" y="4759762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Menedzsment (192.168.30.0/29)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428667" y="4034909"/>
            <a:ext cx="6408063" cy="1322189"/>
          </a:xfrm>
          <a:prstGeom prst="roundRect">
            <a:avLst>
              <a:gd name="adj" fmla="val 7205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663101" y="42693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VLAN 40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663101" y="4759762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Vendégek (192.168.40.0/29)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93790" y="5583912"/>
            <a:ext cx="6408063" cy="1322189"/>
          </a:xfrm>
          <a:prstGeom prst="roundRect">
            <a:avLst>
              <a:gd name="adj" fmla="val 7205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1028224" y="58183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VLAN 50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1028224" y="6308765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IoT (192.168.50.0/28)</a:t>
            </a:r>
            <a:endParaRPr lang="en-US" sz="1750" dirty="0"/>
          </a:p>
        </p:txBody>
      </p:sp>
      <p:sp>
        <p:nvSpPr>
          <p:cNvPr id="18" name="Shape 16"/>
          <p:cNvSpPr/>
          <p:nvPr/>
        </p:nvSpPr>
        <p:spPr>
          <a:xfrm>
            <a:off x="7428667" y="5583912"/>
            <a:ext cx="6408063" cy="1322189"/>
          </a:xfrm>
          <a:prstGeom prst="roundRect">
            <a:avLst>
              <a:gd name="adj" fmla="val 7205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7663101" y="58183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VLAN 60</a:t>
            </a:r>
            <a:endParaRPr lang="en-US" sz="2200" dirty="0"/>
          </a:p>
        </p:txBody>
      </p:sp>
      <p:sp>
        <p:nvSpPr>
          <p:cNvPr id="20" name="Text 18"/>
          <p:cNvSpPr/>
          <p:nvPr/>
        </p:nvSpPr>
        <p:spPr>
          <a:xfrm>
            <a:off x="7663101" y="6308765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Speciális eszközök (192.168.60.0/28)</a:t>
            </a:r>
            <a:endParaRPr lang="en-US" sz="1750" dirty="0"/>
          </a:p>
        </p:txBody>
      </p:sp>
      <p:sp>
        <p:nvSpPr>
          <p:cNvPr id="21" name="Téglalap 20">
            <a:extLst>
              <a:ext uri="{FF2B5EF4-FFF2-40B4-BE49-F238E27FC236}">
                <a16:creationId xmlns:a16="http://schemas.microsoft.com/office/drawing/2014/main" id="{C5CF95C0-2C06-4900-AA0F-2D0CE1015232}"/>
              </a:ext>
            </a:extLst>
          </p:cNvPr>
          <p:cNvSpPr/>
          <p:nvPr/>
        </p:nvSpPr>
        <p:spPr>
          <a:xfrm>
            <a:off x="12754303" y="7457090"/>
            <a:ext cx="1876097" cy="725805"/>
          </a:xfrm>
          <a:prstGeom prst="rect">
            <a:avLst/>
          </a:prstGeom>
          <a:solidFill>
            <a:srgbClr val="0D0A2C"/>
          </a:solidFill>
          <a:ln>
            <a:solidFill>
              <a:srgbClr val="0D0A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56473"/>
            <a:ext cx="710195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Konfigurációs Beállítások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5322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Switch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11337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 VLAN-ok és a trunk portok beállítása, hogy a forgalmat a megfelelő szegmensekbe irányítsuk.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0432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 VLAN-okhoz tartozó IP-címtartományok definiálása.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35322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Router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411337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Az alhálózatok és az Inter-VLAN routing konfigurálása, hogy a VLAN-ok közötti kommunikációt lehetővé tegyük.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504324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 forgalomirányítási szabályok meghatározása, a biztonsági és teljesítményi követelményeknek megfelelően.</a:t>
            </a:r>
            <a:endParaRPr lang="en-US" sz="1750" dirty="0"/>
          </a:p>
        </p:txBody>
      </p:sp>
      <p:sp>
        <p:nvSpPr>
          <p:cNvPr id="9" name="Téglalap 8">
            <a:extLst>
              <a:ext uri="{FF2B5EF4-FFF2-40B4-BE49-F238E27FC236}">
                <a16:creationId xmlns:a16="http://schemas.microsoft.com/office/drawing/2014/main" id="{92C4D86C-C7C7-4B15-A0BF-7602316BDA1B}"/>
              </a:ext>
            </a:extLst>
          </p:cNvPr>
          <p:cNvSpPr/>
          <p:nvPr/>
        </p:nvSpPr>
        <p:spPr>
          <a:xfrm>
            <a:off x="12754303" y="7457090"/>
            <a:ext cx="1876097" cy="725805"/>
          </a:xfrm>
          <a:prstGeom prst="rect">
            <a:avLst/>
          </a:prstGeom>
          <a:solidFill>
            <a:srgbClr val="0D0A2C"/>
          </a:solidFill>
          <a:ln>
            <a:solidFill>
              <a:srgbClr val="0D0A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695682"/>
            <a:ext cx="573047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Biztonsági Funkciók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1744623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25384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Port Security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80190" y="3028831"/>
            <a:ext cx="360807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 hálózathoz csatlakoztatható eszközök számának korlátozása, a nem engedélyezett hozzáférés megakadályozása.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28421" y="1744623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228421" y="25384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Spanning Tree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10228421" y="3028831"/>
            <a:ext cx="360818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hu-HU" sz="1750" dirty="0">
                <a:solidFill>
                  <a:srgbClr val="DCD7E5"/>
                </a:solidFill>
                <a:latin typeface="Heebo Light" pitchFamily="34" charset="0"/>
                <a:cs typeface="Heebo Light" pitchFamily="34" charset="-120"/>
              </a:rPr>
              <a:t>A </a:t>
            </a:r>
            <a:r>
              <a:rPr lang="hu-HU" sz="1750" dirty="0" err="1">
                <a:solidFill>
                  <a:srgbClr val="DCD7E5"/>
                </a:solidFill>
                <a:latin typeface="Heebo Light" pitchFamily="34" charset="0"/>
                <a:cs typeface="Heebo Light" pitchFamily="34" charset="-120"/>
              </a:rPr>
              <a:t>spanning</a:t>
            </a:r>
            <a:r>
              <a:rPr lang="hu-HU" sz="1750" dirty="0">
                <a:solidFill>
                  <a:srgbClr val="DCD7E5"/>
                </a:solidFill>
                <a:latin typeface="Heebo Light" pitchFamily="34" charset="0"/>
                <a:cs typeface="Heebo Light" pitchFamily="34" charset="-120"/>
              </a:rPr>
              <a:t> </a:t>
            </a:r>
            <a:r>
              <a:rPr lang="hu-HU" sz="1750" dirty="0" err="1">
                <a:solidFill>
                  <a:srgbClr val="DCD7E5"/>
                </a:solidFill>
                <a:latin typeface="Heebo Light" pitchFamily="34" charset="0"/>
                <a:cs typeface="Heebo Light" pitchFamily="34" charset="-120"/>
              </a:rPr>
              <a:t>tree</a:t>
            </a:r>
            <a:r>
              <a:rPr lang="hu-HU" sz="1750" dirty="0">
                <a:solidFill>
                  <a:srgbClr val="DCD7E5"/>
                </a:solidFill>
                <a:latin typeface="Heebo Light" pitchFamily="34" charset="0"/>
                <a:cs typeface="Heebo Light" pitchFamily="34" charset="-120"/>
              </a:rPr>
              <a:t>  olyan módszer, amely mekadályozza, hogy a hálózaton zűrzavart okozó körök alakuljanak ki, így a rendszer jobban működik.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0190" y="5160883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80190" y="59546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SSH Hozzáférés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6280190" y="6445091"/>
            <a:ext cx="36080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Biztonságos távoli hozzáférés biztosítása a hálózati eszközökhöz, a jelszóvédett kapcsolatok révén.</a:t>
            </a:r>
            <a:endParaRPr lang="en-US" sz="1750" dirty="0"/>
          </a:p>
        </p:txBody>
      </p:sp>
      <p:sp>
        <p:nvSpPr>
          <p:cNvPr id="13" name="Téglalap 12">
            <a:extLst>
              <a:ext uri="{FF2B5EF4-FFF2-40B4-BE49-F238E27FC236}">
                <a16:creationId xmlns:a16="http://schemas.microsoft.com/office/drawing/2014/main" id="{BF2AD9E2-5F89-40DF-B542-803516C77271}"/>
              </a:ext>
            </a:extLst>
          </p:cNvPr>
          <p:cNvSpPr/>
          <p:nvPr/>
        </p:nvSpPr>
        <p:spPr>
          <a:xfrm>
            <a:off x="12754303" y="7457090"/>
            <a:ext cx="1876097" cy="725805"/>
          </a:xfrm>
          <a:prstGeom prst="rect">
            <a:avLst/>
          </a:prstGeom>
          <a:solidFill>
            <a:srgbClr val="0D0A2C"/>
          </a:solidFill>
          <a:ln>
            <a:solidFill>
              <a:srgbClr val="0D0A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36890"/>
            <a:ext cx="741783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Tesztelés és Következtetés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785830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 VLAN-ok, a trunk portok és a hálózati kapcsolatok ellenőrzése, hogy biztosítsuk a megfelelő működést.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766786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 hálózat skálázhatósága, biztonsága és könnyű kezelhetősége a VLAN-ok használata révén jelentősen javul.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églalap 2">
            <a:extLst>
              <a:ext uri="{FF2B5EF4-FFF2-40B4-BE49-F238E27FC236}">
                <a16:creationId xmlns:a16="http://schemas.microsoft.com/office/drawing/2014/main" id="{16C3B87F-0874-4A2B-A868-378ACF5B50A6}"/>
              </a:ext>
            </a:extLst>
          </p:cNvPr>
          <p:cNvSpPr/>
          <p:nvPr/>
        </p:nvSpPr>
        <p:spPr>
          <a:xfrm>
            <a:off x="12754303" y="7457090"/>
            <a:ext cx="1876097" cy="725805"/>
          </a:xfrm>
          <a:prstGeom prst="rect">
            <a:avLst/>
          </a:prstGeom>
          <a:solidFill>
            <a:srgbClr val="0D0A2C"/>
          </a:solidFill>
          <a:ln>
            <a:solidFill>
              <a:srgbClr val="0D0A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849F721A-EE5F-4198-BB71-4D63B4E68D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09448" y="-38060"/>
            <a:ext cx="16049296" cy="8399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4264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347</Words>
  <Application>Microsoft Office PowerPoint</Application>
  <PresentationFormat>Egyéni</PresentationFormat>
  <Paragraphs>54</Paragraphs>
  <Slides>8</Slides>
  <Notes>7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8</vt:i4>
      </vt:variant>
    </vt:vector>
  </HeadingPairs>
  <TitlesOfParts>
    <vt:vector size="13" baseType="lpstr">
      <vt:lpstr>Calibri</vt:lpstr>
      <vt:lpstr>Arial</vt:lpstr>
      <vt:lpstr>Heebo Light</vt:lpstr>
      <vt:lpstr>Montserrat</vt:lpstr>
      <vt:lpstr>Office Theme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Vadász Kolos</cp:lastModifiedBy>
  <cp:revision>4</cp:revision>
  <dcterms:created xsi:type="dcterms:W3CDTF">2025-01-27T08:36:44Z</dcterms:created>
  <dcterms:modified xsi:type="dcterms:W3CDTF">2025-01-27T09:04:36Z</dcterms:modified>
</cp:coreProperties>
</file>